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4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EE10D-F0F9-4FC8-8D1D-6CA7FF0F25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09F06A-719F-4294-A734-DAF6573A9F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ED444-7827-470E-A2C1-6BF3034D5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0B7BE-4171-4C24-9811-21697A194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EB437-96F9-4B85-894C-A14DA1379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641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667E0-29C9-4684-BF3F-9C231A95A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98BE9E-E174-4321-8205-47C4963D9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4BAE5-4432-47DA-9B5E-F26508044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7DB69-0D40-463C-888C-28A6FEC23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FF194-262F-4862-A555-8AC1F350C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19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AD581E-0697-4CCA-A3F5-D947D7961E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BA7DB5-24D7-431E-BCA8-F6A9CF72D8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855A7-EB79-4E89-BB3D-4DE742E6C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F5009-1430-4CF7-90B5-E9BF1E69A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EC55-DEF0-4C19-8D53-680AA221C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80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B21DA-90BA-47F9-812B-BEA73A87A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28B00-32D2-4618-8B7B-B3BC1C14BC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C8C97-7845-4E56-B693-C26D9D8C3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D0961-1F73-4BAD-8D00-5ADDFB877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B1DCA-D8E6-4175-BC6F-4A7A0722B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234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F9E9A-1E09-4F19-A1C6-96709061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BDEE96-42DE-4CF3-AAEF-CC4E44E99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80942-7E36-45F6-8206-C5FB02956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D7EEC-02D9-4D28-BF25-7A694600F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09C33-381B-44A0-8320-FA9A202F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18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44E04-7299-4CDF-9C12-6F110F4E5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9ABB2-614B-44ED-8517-C5655614D7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93C287-6751-42CF-B167-8C390A1002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2F321-1A8A-408D-898F-BFB3E9D3D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626B44-B072-4C81-892A-7B25D4C4D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B7290C-15BB-48A4-870F-EC65E1327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578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10064-E263-45E7-9CE4-8EA4B348D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EEFE0-32A6-4AF3-BB7B-D20F7070D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E5238A-5E95-449A-A6F8-8B832601F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7C8D63-AB45-4BD8-81ED-73D3427876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C8D08F-7E48-4DE6-B881-95FC4156C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6BCC2D-A9D9-454B-99F6-909FC0CD5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690B8E-3C26-4BC2-B05F-B52005FF2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1D03A0-BB32-4B8F-9D24-E54C945C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51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0A3D8-6171-45B9-8644-4F2D25212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FD92F9-B266-4672-8284-974947DB2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C01BF4-B724-454E-9E4C-600785D0F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6752AE-C9E3-436A-AB2C-C60E397C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980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50BD6B-6A15-4649-ADF6-C80EF3A54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D1A3B4-05BB-48C6-9386-B4E6AACD0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438C0-D83B-4315-BE75-B30103769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5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4D6B3-C104-4FC2-AAED-FD7FF83AE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90780-58CE-4BAE-8D15-C7452F1FA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C8D1FF-C708-4705-8EE1-A6530FEA9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AE31FE-8379-43A9-A271-26C883D2D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2B1D41-722F-4C81-A855-35B158A6D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78E40-9128-4AF2-A1BC-42DA39FA0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30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B3BD4-1637-4206-BA92-993E3D852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256FE9-3A19-41F8-9C7D-056138F088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4B67FD-840F-488B-8223-665C7A92FA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3FCE0A-8AB0-4AF2-A686-B57063A58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097C36-E385-41DA-BFE8-192901895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B30500-2AFC-4FF9-A4B9-068FD5584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5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C6BBB1-6FE6-4FDA-B500-63D761008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C9AAB-DD42-45FC-8FAE-A05B54F7C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A6CB6-6C27-4A83-837A-EB65ABB1D1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0701B-ED9E-4B9A-A8FA-9DC20D7853A1}" type="datetimeFigureOut">
              <a:rPr lang="en-GB" smtClean="0"/>
              <a:t>25/01/2021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60D97-F5FD-4648-B5BE-E12695F6BE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D2E43-BEE4-4BD1-B67C-B700E2628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AEB3E-83F9-4151-9F7E-98E315565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395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carsten.hermann@hes.scot" TargetMode="External"/><Relationship Id="rId2" Type="http://schemas.openxmlformats.org/officeDocument/2006/relationships/hyperlink" Target="mailto:jose@energypathfinder.e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F450-BF09-4B40-9B8C-FFBB80A69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9600" b="1" dirty="0">
                <a:solidFill>
                  <a:srgbClr val="0070C0"/>
                </a:solidFill>
              </a:rPr>
              <a:t>HIBER Outreach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94D51EE3-5A54-4632-9931-BAAE502B16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84" y="1939896"/>
            <a:ext cx="4867701" cy="4552979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A2781196-0A90-493F-923D-5C37E594D7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10" y="2838169"/>
            <a:ext cx="5207565" cy="227830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79B685-3B5B-465C-B11C-B107200FC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576" y="1546790"/>
            <a:ext cx="10593224" cy="42729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  <a:tabLst>
                <a:tab pos="1793875" algn="l"/>
                <a:tab pos="2154238" algn="l"/>
              </a:tabLst>
            </a:pPr>
            <a:r>
              <a:rPr lang="en-GB" dirty="0">
                <a:solidFill>
                  <a:srgbClr val="0070C0"/>
                </a:solidFill>
              </a:rPr>
              <a:t>Project ideas for discussion at Interreg NPA seminar on 27 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969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1D6BC-2D5C-4AE7-B6E9-85FF9B6D1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576" y="487110"/>
            <a:ext cx="10593224" cy="5689853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1793875" algn="l"/>
                <a:tab pos="2154238" algn="l"/>
              </a:tabLst>
            </a:pPr>
            <a:r>
              <a:rPr lang="en-GB" dirty="0">
                <a:solidFill>
                  <a:srgbClr val="0070C0"/>
                </a:solidFill>
              </a:rPr>
              <a:t>Priorities</a:t>
            </a:r>
            <a:r>
              <a:rPr lang="en-GB" dirty="0"/>
              <a:t> 	</a:t>
            </a:r>
            <a:r>
              <a:rPr lang="en-GB" sz="2800" dirty="0"/>
              <a:t>3 Renewable energy and energy efficiency</a:t>
            </a:r>
          </a:p>
          <a:p>
            <a:pPr marL="0" indent="0">
              <a:spcAft>
                <a:spcPts val="1200"/>
              </a:spcAft>
              <a:buNone/>
              <a:tabLst>
                <a:tab pos="1793875" algn="l"/>
                <a:tab pos="2058988" algn="l"/>
              </a:tabLst>
            </a:pPr>
            <a:r>
              <a:rPr lang="en-GB" sz="2800" dirty="0"/>
              <a:t>	4	Protecting and developing cultural heritage</a:t>
            </a:r>
          </a:p>
          <a:p>
            <a:pPr marL="0" indent="0">
              <a:spcAft>
                <a:spcPts val="1200"/>
              </a:spcAft>
              <a:buNone/>
              <a:tabLst>
                <a:tab pos="1793875" algn="l"/>
                <a:tab pos="2154238" algn="l"/>
              </a:tabLst>
            </a:pPr>
            <a:r>
              <a:rPr lang="en-GB" dirty="0">
                <a:solidFill>
                  <a:srgbClr val="0070C0"/>
                </a:solidFill>
              </a:rPr>
              <a:t>Title</a:t>
            </a:r>
            <a:r>
              <a:rPr lang="en-GB" dirty="0"/>
              <a:t> 	Historic Building Energy Retrofit Outreach (HIBER Outreach)</a:t>
            </a:r>
          </a:p>
          <a:p>
            <a:pPr marL="1793875" indent="-1793875">
              <a:spcAft>
                <a:spcPts val="1200"/>
              </a:spcAft>
              <a:buNone/>
              <a:tabLst>
                <a:tab pos="1793875" algn="l"/>
                <a:tab pos="2154238" algn="l"/>
              </a:tabLst>
            </a:pPr>
            <a:r>
              <a:rPr lang="en-GB" dirty="0">
                <a:solidFill>
                  <a:srgbClr val="0070C0"/>
                </a:solidFill>
              </a:rPr>
              <a:t>Idea	</a:t>
            </a:r>
            <a:r>
              <a:rPr lang="en-GB" dirty="0"/>
              <a:t>Engaging better and more people to learn about good retrofitting historic buildings to make them more climate resilient, energy efficient and sustainable</a:t>
            </a:r>
          </a:p>
          <a:p>
            <a:pPr marL="0" indent="0">
              <a:spcAft>
                <a:spcPts val="1200"/>
              </a:spcAft>
              <a:buNone/>
              <a:tabLst>
                <a:tab pos="1793875" algn="l"/>
                <a:tab pos="2154238" algn="l"/>
              </a:tabLst>
            </a:pPr>
            <a:r>
              <a:rPr lang="en-GB" dirty="0">
                <a:solidFill>
                  <a:srgbClr val="0070C0"/>
                </a:solidFill>
              </a:rPr>
              <a:t>Objective	</a:t>
            </a:r>
            <a:r>
              <a:rPr lang="en-GB" dirty="0"/>
              <a:t>Understand better the scope / terms of the clustering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for seminar	</a:t>
            </a:r>
            <a:r>
              <a:rPr lang="en-GB" dirty="0"/>
              <a:t>project call</a:t>
            </a:r>
            <a:endParaRPr lang="en-GB" dirty="0">
              <a:solidFill>
                <a:srgbClr val="0070C0"/>
              </a:solidFill>
            </a:endParaRPr>
          </a:p>
          <a:p>
            <a:pPr marL="1793875" indent="-1793875">
              <a:buNone/>
              <a:tabLst>
                <a:tab pos="1793875" algn="l"/>
                <a:tab pos="2154238" algn="l"/>
              </a:tabLst>
            </a:pPr>
            <a:r>
              <a:rPr lang="en-GB" dirty="0">
                <a:solidFill>
                  <a:srgbClr val="0070C0"/>
                </a:solidFill>
              </a:rPr>
              <a:t>Contacts	</a:t>
            </a:r>
            <a:r>
              <a:rPr lang="en-GB" dirty="0"/>
              <a:t>Jose Ospina  at  </a:t>
            </a:r>
            <a:r>
              <a:rPr lang="en-GB" dirty="0">
                <a:hlinkClick r:id="rId2"/>
              </a:rPr>
              <a:t>jose@energypathfinder.eu</a:t>
            </a:r>
            <a:endParaRPr lang="en-GB" dirty="0"/>
          </a:p>
          <a:p>
            <a:pPr marL="0" indent="0">
              <a:buNone/>
              <a:tabLst>
                <a:tab pos="1793875" algn="l"/>
                <a:tab pos="2154238" algn="l"/>
              </a:tabLst>
            </a:pPr>
            <a:r>
              <a:rPr lang="en-GB" dirty="0"/>
              <a:t>	Carsten Hermann  at  </a:t>
            </a:r>
            <a:r>
              <a:rPr lang="en-GB" dirty="0" err="1">
                <a:hlinkClick r:id="rId3"/>
              </a:rPr>
              <a:t>carsten.hermann@hes.scot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085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1D6BC-2D5C-4AE7-B6E9-85FF9B6D1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576" y="487110"/>
            <a:ext cx="10593224" cy="5689853"/>
          </a:xfrm>
        </p:spPr>
        <p:txBody>
          <a:bodyPr>
            <a:normAutofit lnSpcReduction="10000"/>
          </a:bodyPr>
          <a:lstStyle/>
          <a:p>
            <a:pPr marL="1793875" indent="-1793875">
              <a:spcAft>
                <a:spcPts val="1200"/>
              </a:spcAft>
              <a:buNone/>
              <a:tabLst>
                <a:tab pos="1793875" algn="l"/>
              </a:tabLst>
            </a:pPr>
            <a:r>
              <a:rPr lang="en-GB" dirty="0">
                <a:solidFill>
                  <a:srgbClr val="0070C0"/>
                </a:solidFill>
              </a:rPr>
              <a:t>Questions</a:t>
            </a:r>
            <a:r>
              <a:rPr lang="en-GB" dirty="0"/>
              <a:t> 	</a:t>
            </a:r>
            <a:r>
              <a:rPr lang="en-GB" sz="2800" dirty="0"/>
              <a:t>Involvement of Italian organisation from another Interreg project as Project Partner?</a:t>
            </a:r>
          </a:p>
          <a:p>
            <a:pPr marL="1793875" indent="-1793875">
              <a:spcAft>
                <a:spcPts val="1200"/>
              </a:spcAft>
              <a:buNone/>
              <a:tabLst>
                <a:tab pos="1793875" algn="l"/>
              </a:tabLst>
            </a:pPr>
            <a:r>
              <a:rPr lang="en-GB" dirty="0"/>
              <a:t>	Involvement of </a:t>
            </a:r>
            <a:r>
              <a:rPr lang="en-GB" sz="2800" dirty="0"/>
              <a:t>Russian organisation from Arkhangelsk Oblast as Associated Partner?</a:t>
            </a:r>
          </a:p>
          <a:p>
            <a:pPr marL="1793875" indent="-1793875">
              <a:spcAft>
                <a:spcPts val="1200"/>
              </a:spcAft>
              <a:buNone/>
              <a:tabLst>
                <a:tab pos="1793875" algn="l"/>
              </a:tabLst>
            </a:pPr>
            <a:r>
              <a:rPr lang="en-GB" dirty="0"/>
              <a:t>	Is ERDF co-financing part of the maximum ERDF grant?</a:t>
            </a:r>
          </a:p>
          <a:p>
            <a:pPr marL="1793875" indent="-1793875">
              <a:spcAft>
                <a:spcPts val="1200"/>
              </a:spcAft>
              <a:buNone/>
              <a:tabLst>
                <a:tab pos="1793875" algn="l"/>
              </a:tabLst>
            </a:pPr>
            <a:r>
              <a:rPr lang="en-GB" sz="2800" dirty="0"/>
              <a:t>	Maximum of ERDF-20 funding?</a:t>
            </a:r>
          </a:p>
          <a:p>
            <a:pPr marL="1793875" indent="-1793875">
              <a:spcAft>
                <a:spcPts val="1200"/>
              </a:spcAft>
              <a:buNone/>
              <a:tabLst>
                <a:tab pos="1793875" algn="l"/>
              </a:tabLst>
            </a:pPr>
            <a:r>
              <a:rPr lang="en-GB" dirty="0">
                <a:solidFill>
                  <a:srgbClr val="0070C0"/>
                </a:solidFill>
              </a:rPr>
              <a:t>Requests	</a:t>
            </a:r>
            <a:r>
              <a:rPr lang="en-GB" dirty="0"/>
              <a:t>Seeking Associated or Project Partners from the Nordic with specialist community and stakeholder engagement expertise from within the Interreg NPA programme area</a:t>
            </a:r>
          </a:p>
          <a:p>
            <a:pPr marL="1793875" indent="-1793875">
              <a:spcAft>
                <a:spcPts val="1200"/>
              </a:spcAft>
              <a:buNone/>
              <a:tabLst>
                <a:tab pos="1793875" algn="l"/>
              </a:tabLst>
            </a:pPr>
            <a:r>
              <a:rPr lang="en-GB" dirty="0"/>
              <a:t>	Contacts to Northeast Canada</a:t>
            </a:r>
          </a:p>
          <a:p>
            <a:pPr marL="1793875" indent="-1793875">
              <a:spcAft>
                <a:spcPts val="1200"/>
              </a:spcAft>
              <a:buNone/>
              <a:tabLst>
                <a:tab pos="1793875" algn="l"/>
              </a:tabLst>
            </a:pPr>
            <a:r>
              <a:rPr lang="en-GB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99723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177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HIBER Outreach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Hermann</dc:creator>
  <cp:lastModifiedBy>Carsten Hermann</cp:lastModifiedBy>
  <cp:revision>7</cp:revision>
  <dcterms:created xsi:type="dcterms:W3CDTF">2021-01-25T16:46:16Z</dcterms:created>
  <dcterms:modified xsi:type="dcterms:W3CDTF">2021-01-26T10:49:47Z</dcterms:modified>
</cp:coreProperties>
</file>